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0D81C-996A-459D-8E61-2B193FA686C8}" type="datetimeFigureOut">
              <a:rPr lang="es-ES" smtClean="0"/>
              <a:pPr/>
              <a:t>04/01/2002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D4933B-7530-41A9-928F-128CD7003C07}"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3CC682B3-3DD8-4EF2-A81C-811100EA3B00}" type="datetimeFigureOut">
              <a:rPr lang="es-ES" smtClean="0"/>
              <a:pPr/>
              <a:t>04/01/2002</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E5B42FD-EC13-4E2E-B5D5-C64BA53D8F86}"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CC682B3-3DD8-4EF2-A81C-811100EA3B00}" type="datetimeFigureOut">
              <a:rPr lang="es-ES" smtClean="0"/>
              <a:pPr/>
              <a:t>04/01/2002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E5B42FD-EC13-4E2E-B5D5-C64BA53D8F8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CC682B3-3DD8-4EF2-A81C-811100EA3B00}" type="datetimeFigureOut">
              <a:rPr lang="es-ES" smtClean="0"/>
              <a:pPr/>
              <a:t>04/01/2002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E5B42FD-EC13-4E2E-B5D5-C64BA53D8F8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3CC682B3-3DD8-4EF2-A81C-811100EA3B00}" type="datetimeFigureOut">
              <a:rPr lang="es-ES" smtClean="0"/>
              <a:pPr/>
              <a:t>04/01/2002</a:t>
            </a:fld>
            <a:endParaRPr lang="es-ES"/>
          </a:p>
        </p:txBody>
      </p:sp>
      <p:sp>
        <p:nvSpPr>
          <p:cNvPr id="9" name="8 Marcador de número de diapositiva"/>
          <p:cNvSpPr>
            <a:spLocks noGrp="1"/>
          </p:cNvSpPr>
          <p:nvPr>
            <p:ph type="sldNum" sz="quarter" idx="15"/>
          </p:nvPr>
        </p:nvSpPr>
        <p:spPr/>
        <p:txBody>
          <a:bodyPr rtlCol="0"/>
          <a:lstStyle/>
          <a:p>
            <a:fld id="{1E5B42FD-EC13-4E2E-B5D5-C64BA53D8F86}"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3CC682B3-3DD8-4EF2-A81C-811100EA3B00}" type="datetimeFigureOut">
              <a:rPr lang="es-ES" smtClean="0"/>
              <a:pPr/>
              <a:t>04/01/2002</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E5B42FD-EC13-4E2E-B5D5-C64BA53D8F86}"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3CC682B3-3DD8-4EF2-A81C-811100EA3B00}" type="datetimeFigureOut">
              <a:rPr lang="es-ES" smtClean="0"/>
              <a:pPr/>
              <a:t>04/01/2002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E5B42FD-EC13-4E2E-B5D5-C64BA53D8F86}"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3CC682B3-3DD8-4EF2-A81C-811100EA3B00}" type="datetimeFigureOut">
              <a:rPr lang="es-ES" smtClean="0"/>
              <a:pPr/>
              <a:t>04/01/2002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E5B42FD-EC13-4E2E-B5D5-C64BA53D8F86}"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3CC682B3-3DD8-4EF2-A81C-811100EA3B00}" type="datetimeFigureOut">
              <a:rPr lang="es-ES" smtClean="0"/>
              <a:pPr/>
              <a:t>04/01/2002</a:t>
            </a:fld>
            <a:endParaRPr lang="es-ES"/>
          </a:p>
        </p:txBody>
      </p:sp>
      <p:sp>
        <p:nvSpPr>
          <p:cNvPr id="7" name="6 Marcador de número de diapositiva"/>
          <p:cNvSpPr>
            <a:spLocks noGrp="1"/>
          </p:cNvSpPr>
          <p:nvPr>
            <p:ph type="sldNum" sz="quarter" idx="11"/>
          </p:nvPr>
        </p:nvSpPr>
        <p:spPr/>
        <p:txBody>
          <a:bodyPr rtlCol="0"/>
          <a:lstStyle/>
          <a:p>
            <a:fld id="{1E5B42FD-EC13-4E2E-B5D5-C64BA53D8F86}"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C682B3-3DD8-4EF2-A81C-811100EA3B00}" type="datetimeFigureOut">
              <a:rPr lang="es-ES" smtClean="0"/>
              <a:pPr/>
              <a:t>04/01/2002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E5B42FD-EC13-4E2E-B5D5-C64BA53D8F8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3CC682B3-3DD8-4EF2-A81C-811100EA3B00}" type="datetimeFigureOut">
              <a:rPr lang="es-ES" smtClean="0"/>
              <a:pPr/>
              <a:t>04/01/2002</a:t>
            </a:fld>
            <a:endParaRPr lang="es-ES"/>
          </a:p>
        </p:txBody>
      </p:sp>
      <p:sp>
        <p:nvSpPr>
          <p:cNvPr id="22" name="21 Marcador de número de diapositiva"/>
          <p:cNvSpPr>
            <a:spLocks noGrp="1"/>
          </p:cNvSpPr>
          <p:nvPr>
            <p:ph type="sldNum" sz="quarter" idx="15"/>
          </p:nvPr>
        </p:nvSpPr>
        <p:spPr/>
        <p:txBody>
          <a:bodyPr rtlCol="0"/>
          <a:lstStyle/>
          <a:p>
            <a:fld id="{1E5B42FD-EC13-4E2E-B5D5-C64BA53D8F86}"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3CC682B3-3DD8-4EF2-A81C-811100EA3B00}" type="datetimeFigureOut">
              <a:rPr lang="es-ES" smtClean="0"/>
              <a:pPr/>
              <a:t>04/01/2002</a:t>
            </a:fld>
            <a:endParaRPr lang="es-ES"/>
          </a:p>
        </p:txBody>
      </p:sp>
      <p:sp>
        <p:nvSpPr>
          <p:cNvPr id="18" name="17 Marcador de número de diapositiva"/>
          <p:cNvSpPr>
            <a:spLocks noGrp="1"/>
          </p:cNvSpPr>
          <p:nvPr>
            <p:ph type="sldNum" sz="quarter" idx="11"/>
          </p:nvPr>
        </p:nvSpPr>
        <p:spPr/>
        <p:txBody>
          <a:bodyPr rtlCol="0"/>
          <a:lstStyle/>
          <a:p>
            <a:fld id="{1E5B42FD-EC13-4E2E-B5D5-C64BA53D8F86}"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CC682B3-3DD8-4EF2-A81C-811100EA3B00}" type="datetimeFigureOut">
              <a:rPr lang="es-ES" smtClean="0"/>
              <a:pPr/>
              <a:t>04/01/2002</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E5B42FD-EC13-4E2E-B5D5-C64BA53D8F8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hyperlink" Target="NOMINA_PAGO%20final%20informatica.xls" TargetMode="External"/><Relationship Id="rId7" Type="http://schemas.openxmlformats.org/officeDocument/2006/relationships/slide" Target="slide4.xml"/><Relationship Id="rId2" Type="http://schemas.openxmlformats.org/officeDocument/2006/relationships/hyperlink" Target="final%20word%20legislacion%20laboral.docx" TargetMode="Externa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3" Type="http://schemas.openxmlformats.org/officeDocument/2006/relationships/hyperlink" Target="http://www.e-conomic.es/programa/glosario/definicion-empresa" TargetMode="External"/><Relationship Id="rId2" Type="http://schemas.openxmlformats.org/officeDocument/2006/relationships/hyperlink" Target="http://www.e-conomic.es/programa/glosario/definicion-contabilidad-financiera"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1.xml"/></Relationships>
</file>

<file path=ppt/slides/_rels/slide3.xml.rels><?xml version="1.0" encoding="UTF-8" standalone="yes"?>
<Relationships xmlns="http://schemas.openxmlformats.org/package/2006/relationships"><Relationship Id="rId3" Type="http://schemas.openxmlformats.org/officeDocument/2006/relationships/hyperlink" Target="http://www.gerencie.com/remuneracion-por-comisiones.html" TargetMode="External"/><Relationship Id="rId2" Type="http://schemas.openxmlformats.org/officeDocument/2006/relationships/hyperlink" Target="http://www.gerencie.com/trabajo-extra-o-suplementario.html" TargetMode="External"/><Relationship Id="rId1" Type="http://schemas.openxmlformats.org/officeDocument/2006/relationships/slideLayout" Target="../slideLayouts/slideLayout7.xml"/><Relationship Id="rId5" Type="http://schemas.openxmlformats.org/officeDocument/2006/relationships/slide" Target="slide1.xml"/><Relationship Id="rId4" Type="http://schemas.openxmlformats.org/officeDocument/2006/relationships/hyperlink" Target="http://www.gerencie.com/auxilio-de-transporte.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lcomercio.com/actualidad/negocios/iess-aumenta-aporte-del-afiliado.html" TargetMode="External"/><Relationship Id="rId1" Type="http://schemas.openxmlformats.org/officeDocument/2006/relationships/slideLayout" Target="../slideLayouts/slideLayout7.xml"/><Relationship Id="rId4" Type="http://schemas.openxmlformats.org/officeDocument/2006/relationships/slide" Target="slide1.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www.gerencie.com/salario.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7.xml"/><Relationship Id="rId1" Type="http://schemas.openxmlformats.org/officeDocument/2006/relationships/audio" Target="file:///C:\Documents%20and%20Settings\Administrador\Escritorio\Como%20liquidar%20nomina%20en%20excel.mp3"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42910" y="285728"/>
            <a:ext cx="6513323" cy="923330"/>
          </a:xfrm>
          <a:prstGeom prst="rect">
            <a:avLst/>
          </a:prstGeom>
          <a:noFill/>
        </p:spPr>
        <p:style>
          <a:lnRef idx="1">
            <a:schemeClr val="accent2"/>
          </a:lnRef>
          <a:fillRef idx="2">
            <a:schemeClr val="accent2"/>
          </a:fillRef>
          <a:effectRef idx="1">
            <a:schemeClr val="accent2"/>
          </a:effectRef>
          <a:fontRef idx="minor">
            <a:schemeClr val="dk1"/>
          </a:fontRef>
        </p:style>
        <p:txBody>
          <a:bodyPr wrap="none" lIns="91440" tIns="45720" rIns="91440" bIns="45720">
            <a:spAutoFit/>
          </a:bodyPr>
          <a:lstStyle/>
          <a:p>
            <a:pPr algn="ctr"/>
            <a:r>
              <a:rPr lang="es-E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Final informática</a:t>
            </a:r>
            <a:endParaRPr lang="es-E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 name="5 CuadroTexto"/>
          <p:cNvSpPr txBox="1"/>
          <p:nvPr/>
        </p:nvSpPr>
        <p:spPr>
          <a:xfrm>
            <a:off x="500034" y="1785926"/>
            <a:ext cx="7358114" cy="646331"/>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just"/>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2" action="ppaction://hlinkfile"/>
              </a:rPr>
              <a:t>LEGISLACION LABORAL</a:t>
            </a:r>
            <a:r>
              <a:rPr lang="es-CO"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2" action="ppaction://hlinkfile"/>
              </a:rPr>
              <a:t>….</a:t>
            </a:r>
            <a:endParaRPr lang="es-E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endParaRPr>
          </a:p>
        </p:txBody>
      </p:sp>
      <p:sp>
        <p:nvSpPr>
          <p:cNvPr id="7" name="6 CuadroTexto"/>
          <p:cNvSpPr txBox="1"/>
          <p:nvPr/>
        </p:nvSpPr>
        <p:spPr>
          <a:xfrm>
            <a:off x="5214942" y="2357430"/>
            <a:ext cx="5357850" cy="646331"/>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just"/>
            <a:r>
              <a:rPr lang="es-CO"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3" action="ppaction://hlinkfile"/>
              </a:rPr>
              <a:t>NOMINA EXCEL</a:t>
            </a:r>
            <a:r>
              <a:rPr lang="es-CO"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rPr>
              <a:t>… </a:t>
            </a:r>
            <a:endParaRPr lang="es-E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endParaRPr>
          </a:p>
        </p:txBody>
      </p:sp>
      <p:sp>
        <p:nvSpPr>
          <p:cNvPr id="8" name="7 CuadroTexto">
            <a:hlinkClick r:id="rId4" action="ppaction://hlinksldjump"/>
          </p:cNvPr>
          <p:cNvSpPr txBox="1"/>
          <p:nvPr/>
        </p:nvSpPr>
        <p:spPr>
          <a:xfrm>
            <a:off x="5500694" y="3357562"/>
            <a:ext cx="4214842" cy="646331"/>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just"/>
            <a:r>
              <a:rPr lang="es-CO"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4" action="ppaction://hlinksldjump"/>
              </a:rPr>
              <a:t>VIDEO..</a:t>
            </a:r>
            <a:endParaRPr lang="es-E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endParaRPr>
          </a:p>
        </p:txBody>
      </p:sp>
      <p:sp>
        <p:nvSpPr>
          <p:cNvPr id="10" name="9 CuadroTexto"/>
          <p:cNvSpPr txBox="1"/>
          <p:nvPr/>
        </p:nvSpPr>
        <p:spPr>
          <a:xfrm>
            <a:off x="500034" y="2714620"/>
            <a:ext cx="5643602" cy="52322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5" action="ppaction://hlinksldjump"/>
              </a:rPr>
              <a:t>DEFINICION DE NOMINA…</a:t>
            </a:r>
            <a:endParaRPr lang="es-E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endParaRPr>
          </a:p>
        </p:txBody>
      </p:sp>
      <p:sp>
        <p:nvSpPr>
          <p:cNvPr id="13" name="12 CuadroTexto"/>
          <p:cNvSpPr txBox="1"/>
          <p:nvPr/>
        </p:nvSpPr>
        <p:spPr>
          <a:xfrm>
            <a:off x="285720" y="3571876"/>
            <a:ext cx="5500726" cy="52322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hlinkClick r:id="rId6" action="ppaction://hlinksldjump"/>
              </a:rPr>
              <a:t>% APORTE EMPLEADO</a:t>
            </a:r>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rPr>
              <a:t>….</a:t>
            </a:r>
            <a:endParaRPr lang="es-E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endParaRPr>
          </a:p>
        </p:txBody>
      </p:sp>
      <p:sp>
        <p:nvSpPr>
          <p:cNvPr id="14" name="13 Rectángulo"/>
          <p:cNvSpPr/>
          <p:nvPr/>
        </p:nvSpPr>
        <p:spPr>
          <a:xfrm>
            <a:off x="357158" y="4429132"/>
            <a:ext cx="5357850" cy="523220"/>
          </a:xfrm>
          <a:prstGeom prst="rect">
            <a:avLst/>
          </a:prstGeom>
        </p:spPr>
        <p:txBody>
          <a:bodyPr wrap="square">
            <a:spAutoFit/>
          </a:bodyPr>
          <a:lstStyle/>
          <a:p>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7" action="ppaction://hlinksldjump"/>
              </a:rPr>
              <a:t>% APORTE EMPLEADOR</a:t>
            </a:r>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rPr>
              <a:t>….</a:t>
            </a:r>
            <a:endParaRPr lang="es-E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endParaRPr>
          </a:p>
        </p:txBody>
      </p:sp>
      <p:sp>
        <p:nvSpPr>
          <p:cNvPr id="11" name="10 Rectángulo"/>
          <p:cNvSpPr/>
          <p:nvPr/>
        </p:nvSpPr>
        <p:spPr>
          <a:xfrm>
            <a:off x="214282" y="5357826"/>
            <a:ext cx="6357982" cy="954107"/>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r>
              <a:rPr lang="es-CO"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latin typeface="Arial" pitchFamily="34" charset="0"/>
                <a:cs typeface="Arial" pitchFamily="34" charset="0"/>
                <a:hlinkClick r:id="rId8" action="ppaction://hlinksldjump"/>
              </a:rPr>
              <a:t>Como se calculan las horas extras en Excel…</a:t>
            </a:r>
            <a:endParaRPr lang="es-E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reflection blurRad="6350" stA="55000" endA="50" endPos="85000" dir="5400000" sy="-100000" algn="bl"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14546" y="500042"/>
            <a:ext cx="5286412" cy="769441"/>
          </a:xfrm>
          <a:prstGeom prst="rect">
            <a:avLst/>
          </a:prstGeom>
          <a:noFill/>
        </p:spPr>
        <p:txBody>
          <a:bodyPr wrap="square" rtlCol="0">
            <a:spAutoFit/>
          </a:bodyPr>
          <a:lstStyle/>
          <a:p>
            <a:pPr algn="ctr"/>
            <a:r>
              <a:rPr lang="es-CO" sz="4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55000" endA="50" endPos="85000" dir="5400000" sy="-100000" algn="bl" rotWithShape="0"/>
                </a:effectLst>
                <a:latin typeface="Arial" pitchFamily="34" charset="0"/>
                <a:cs typeface="Arial" pitchFamily="34" charset="0"/>
              </a:rPr>
              <a:t>NOMINA</a:t>
            </a:r>
            <a:endParaRPr lang="es-ES" sz="4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55000" endA="50" endPos="85000" dir="5400000" sy="-100000" algn="bl" rotWithShape="0"/>
              </a:effectLst>
              <a:latin typeface="Arial" pitchFamily="34" charset="0"/>
              <a:cs typeface="Arial" pitchFamily="34" charset="0"/>
            </a:endParaRPr>
          </a:p>
        </p:txBody>
      </p:sp>
      <p:sp>
        <p:nvSpPr>
          <p:cNvPr id="3" name="2 Rectángulo"/>
          <p:cNvSpPr/>
          <p:nvPr/>
        </p:nvSpPr>
        <p:spPr>
          <a:xfrm>
            <a:off x="214282" y="1428736"/>
            <a:ext cx="8429684" cy="2246769"/>
          </a:xfrm>
          <a:prstGeom prst="rect">
            <a:avLst/>
          </a:prstGeom>
        </p:spPr>
        <p:txBody>
          <a:bodyPr wrap="square">
            <a:spAutoFit/>
          </a:bodyPr>
          <a:lstStyle/>
          <a:p>
            <a:r>
              <a:rPr lang="es-ES" sz="2000" dirty="0" smtClean="0">
                <a:latin typeface="Arial" pitchFamily="34" charset="0"/>
                <a:cs typeface="Arial" pitchFamily="34" charset="0"/>
              </a:rPr>
              <a:t>La nómina es muy importante en la </a:t>
            </a:r>
            <a:r>
              <a:rPr lang="es-ES" sz="2000" dirty="0" smtClean="0">
                <a:latin typeface="Arial" pitchFamily="34" charset="0"/>
                <a:cs typeface="Arial" pitchFamily="34" charset="0"/>
                <a:hlinkClick r:id="rId2"/>
              </a:rPr>
              <a:t>contabilidad financiera</a:t>
            </a:r>
            <a:r>
              <a:rPr lang="es-ES" sz="2000" dirty="0" smtClean="0">
                <a:latin typeface="Arial" pitchFamily="34" charset="0"/>
                <a:cs typeface="Arial" pitchFamily="34" charset="0"/>
              </a:rPr>
              <a:t> de una empresa por varias razones. En primer lugar, la importancia de la nómica es vital en una empresa dado que éstas y los impuestos derivados de las mismas afectan significativamente el ingreso neto de la mayoría de </a:t>
            </a:r>
            <a:r>
              <a:rPr lang="es-ES" sz="2000" dirty="0" smtClean="0">
                <a:latin typeface="Arial" pitchFamily="34" charset="0"/>
                <a:cs typeface="Arial" pitchFamily="34" charset="0"/>
                <a:hlinkClick r:id="rId3"/>
              </a:rPr>
              <a:t>las organizaciones</a:t>
            </a:r>
            <a:r>
              <a:rPr lang="es-ES" sz="2000" dirty="0" smtClean="0">
                <a:latin typeface="Arial" pitchFamily="34" charset="0"/>
                <a:cs typeface="Arial" pitchFamily="34" charset="0"/>
              </a:rPr>
              <a:t>. También son a menudo objeto de numerosas leyes y reglamentos.</a:t>
            </a:r>
            <a:br>
              <a:rPr lang="es-ES" sz="2000" dirty="0" smtClean="0">
                <a:latin typeface="Arial" pitchFamily="34" charset="0"/>
                <a:cs typeface="Arial" pitchFamily="34" charset="0"/>
              </a:rPr>
            </a:br>
            <a:endParaRPr lang="es-ES" sz="2000" dirty="0">
              <a:latin typeface="Arial" pitchFamily="34" charset="0"/>
              <a:cs typeface="Arial" pitchFamily="34" charset="0"/>
            </a:endParaRPr>
          </a:p>
        </p:txBody>
      </p:sp>
      <p:sp>
        <p:nvSpPr>
          <p:cNvPr id="7" name="6 Flecha izquierda"/>
          <p:cNvSpPr/>
          <p:nvPr/>
        </p:nvSpPr>
        <p:spPr>
          <a:xfrm>
            <a:off x="6357918" y="5929330"/>
            <a:ext cx="2786082" cy="11429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hlinkClick r:id="rId4" action="ppaction://hlinksldjump"/>
              </a:rPr>
              <a:t>REGRESAR</a:t>
            </a:r>
            <a:endParaRPr lang="es-ES" dirty="0"/>
          </a:p>
        </p:txBody>
      </p:sp>
      <p:pic>
        <p:nvPicPr>
          <p:cNvPr id="4098" name="Picture 2" descr="http://2.bp.blogspot.com/-OkecMM0cUR0/TkBMR-DWsmI/AAAAAAAAABY/uX2gZrEQ-Xw/s1600/grafica.png"/>
          <p:cNvPicPr>
            <a:picLocks noChangeAspect="1" noChangeArrowheads="1"/>
          </p:cNvPicPr>
          <p:nvPr/>
        </p:nvPicPr>
        <p:blipFill>
          <a:blip r:embed="rId5"/>
          <a:srcRect/>
          <a:stretch>
            <a:fillRect/>
          </a:stretch>
        </p:blipFill>
        <p:spPr bwMode="auto">
          <a:xfrm>
            <a:off x="428596" y="3500438"/>
            <a:ext cx="5643602" cy="335756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428604"/>
            <a:ext cx="7960553" cy="584775"/>
          </a:xfrm>
          <a:prstGeom prst="rect">
            <a:avLst/>
          </a:prstGeom>
          <a:noFill/>
        </p:spPr>
        <p:txBody>
          <a:bodyPr wrap="square" lIns="91440" tIns="45720" rIns="91440" bIns="45720">
            <a:spAutoFit/>
          </a:bodyPr>
          <a:lstStyle/>
          <a:p>
            <a:pPr algn="ctr"/>
            <a:r>
              <a:rPr lang="es-ES" sz="32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55000" endA="50" endPos="85000" dir="5400000" sy="-100000" algn="bl" rotWithShape="0"/>
                </a:effectLst>
              </a:rPr>
              <a:t>% APORTE EMPLEADOR</a:t>
            </a:r>
            <a:endParaRPr lang="es-ES" sz="32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55000" endA="50" endPos="85000" dir="5400000" sy="-100000" algn="bl" rotWithShape="0"/>
              </a:effectLst>
            </a:endParaRPr>
          </a:p>
        </p:txBody>
      </p:sp>
      <p:sp>
        <p:nvSpPr>
          <p:cNvPr id="3" name="2 Rectángulo"/>
          <p:cNvSpPr/>
          <p:nvPr/>
        </p:nvSpPr>
        <p:spPr>
          <a:xfrm>
            <a:off x="214282" y="1214422"/>
            <a:ext cx="8929718" cy="3785652"/>
          </a:xfrm>
          <a:prstGeom prst="rect">
            <a:avLst/>
          </a:prstGeom>
        </p:spPr>
        <p:txBody>
          <a:bodyPr wrap="square">
            <a:spAutoFit/>
          </a:bodyPr>
          <a:lstStyle/>
          <a:p>
            <a:r>
              <a:rPr lang="es-ES" sz="2000" dirty="0" smtClean="0"/>
              <a:t>Se puede decir que la Nómina se divide en tres secciones: Devengado, Deducciones y Apropiaciones.</a:t>
            </a:r>
          </a:p>
          <a:p>
            <a:r>
              <a:rPr lang="es-ES" sz="2000" dirty="0" smtClean="0"/>
              <a:t>Pues bien, el devengado corresponde a todos los conceptos por los que un empleado recibe una remuneración, como son el Salario, </a:t>
            </a:r>
            <a:r>
              <a:rPr lang="es-ES" sz="2000" dirty="0" smtClean="0">
                <a:hlinkClick r:id="rId2"/>
              </a:rPr>
              <a:t>horas extras</a:t>
            </a:r>
            <a:r>
              <a:rPr lang="es-ES" sz="2000" dirty="0" smtClean="0"/>
              <a:t>, </a:t>
            </a:r>
            <a:r>
              <a:rPr lang="es-ES" sz="2000" dirty="0" smtClean="0">
                <a:hlinkClick r:id="rId3"/>
              </a:rPr>
              <a:t>comisiones</a:t>
            </a:r>
            <a:r>
              <a:rPr lang="es-ES" sz="2000" dirty="0" smtClean="0"/>
              <a:t>, </a:t>
            </a:r>
            <a:r>
              <a:rPr lang="es-ES" sz="2000" dirty="0" smtClean="0">
                <a:hlinkClick r:id="rId4"/>
              </a:rPr>
              <a:t>Auxilio de transporte</a:t>
            </a:r>
            <a:r>
              <a:rPr lang="es-ES" sz="2000" dirty="0" smtClean="0"/>
              <a:t>, recargos nocturnos y diurnos, etc. La sumatoria de estos valores conforma lo que se llama </a:t>
            </a:r>
            <a:r>
              <a:rPr lang="es-ES" sz="2000" b="1" dirty="0" smtClean="0"/>
              <a:t>total devengado</a:t>
            </a:r>
            <a:r>
              <a:rPr lang="es-ES" sz="2000" dirty="0" smtClean="0"/>
              <a:t>, que es la totalidad de los ingresos que recibe un empleado como remuneración por su </a:t>
            </a:r>
            <a:r>
              <a:rPr lang="es-ES" sz="2000" b="1" dirty="0" smtClean="0"/>
              <a:t>Salud:</a:t>
            </a:r>
            <a:r>
              <a:rPr lang="es-ES" sz="2000" dirty="0" smtClean="0"/>
              <a:t> El trabajador debe estar afiliado al sistema de salud. La cotización por salud que corresponde al 12.5% de la base del aporte, se hace en conjunto con la empresa. Ésta última aporta el 8.5%, y el empleado debe aportar el 4% restante. Ese 4% es el valor que se debe descontar (deducir) del total devengado a cargo del empleado. </a:t>
            </a:r>
          </a:p>
        </p:txBody>
      </p:sp>
      <p:sp>
        <p:nvSpPr>
          <p:cNvPr id="4" name="3 Flecha izquierda">
            <a:hlinkClick r:id="rId5" action="ppaction://hlinksldjump"/>
          </p:cNvPr>
          <p:cNvSpPr/>
          <p:nvPr/>
        </p:nvSpPr>
        <p:spPr>
          <a:xfrm>
            <a:off x="5072066" y="5572140"/>
            <a:ext cx="2857520" cy="12858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REGRESAR</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357166"/>
            <a:ext cx="8429684" cy="523220"/>
          </a:xfrm>
          <a:prstGeom prst="rect">
            <a:avLst/>
          </a:prstGeom>
          <a:noFill/>
        </p:spPr>
        <p:txBody>
          <a:bodyPr wrap="square" rtlCol="0">
            <a:spAutoFit/>
          </a:bodyPr>
          <a:lstStyle/>
          <a:p>
            <a:r>
              <a:rPr lang="es-CO"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rPr>
              <a:t>%  que aporta el empleador  y como se calcula</a:t>
            </a:r>
            <a:endParaRPr lang="es-ES" sz="2800" dirty="0">
              <a:latin typeface="Arial" pitchFamily="34" charset="0"/>
              <a:cs typeface="Arial" pitchFamily="34" charset="0"/>
            </a:endParaRPr>
          </a:p>
        </p:txBody>
      </p:sp>
      <p:sp>
        <p:nvSpPr>
          <p:cNvPr id="18433" name="Rectangle 1"/>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34" name="Rectangle 2"/>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35" name="Rectangle 3"/>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36" name="Rectangle 4"/>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37" name="Rectangle 5"/>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38" name="Rectangle 6"/>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1 valorar articulo Indignado 8 Triste 2 Preocupado 5 Contento 5 Mónica Orozco. Coordinadora 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39" name="Rectangle 7"/>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1 valorar articulo Indignado 8 Triste 2 Preocupado 5 Contento 5 Mónica Orozco. Coordinadora 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40" name="Rectangle 8"/>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1 valorar articulo Indignado 8 Triste 2 Preocupado 5 Contento 5 Mónica Orozco. Coordinadora 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41" name="Rectangle 9"/>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42" name="Rectangle 10"/>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43" name="Rectangle 11"/>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44" name="Rectangle 12"/>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8445" name="Rectangle 13"/>
          <p:cNvSpPr>
            <a:spLocks noChangeArrowheads="1"/>
          </p:cNvSpPr>
          <p:nvPr/>
        </p:nvSpPr>
        <p:spPr bwMode="auto">
          <a:xfrm>
            <a:off x="-89295922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0" i="0" u="none" strike="noStrike" cap="none" normalizeH="0" baseline="0" smtClean="0">
                <a:ln>
                  <a:noFill/>
                </a:ln>
                <a:solidFill>
                  <a:schemeClr val="tx1"/>
                </a:solidFill>
                <a:effectLst/>
                <a:latin typeface="Arial" charset="0"/>
              </a:rPr>
              <a:t>El aporte que realizan los afiliados al Instituto Ecuatoriano de Seguridad Social (IESS), que no se había modificado desde hace 13 años, aumentará a partir de este mes. Así lo dispuso el Consejo Directivo, vía resolución 466 aprobada en diciembre pasado. Con ello, el aporte de los afiliados que se calcula sobre el salario pasa del 9,35% al 9,45%. La aportación total que recibe el IESS por cada afiliado pasa del 20,5 al 20,6% (incluido el aporte que hace el patrono). Así, por ejemplo, si el salario es de USD 500, el aporte que realiza el afiliado se eleva de USD 46,75 a USD 47,25. Todo empleador deberá hacer este descuento desde este mes (incluido los patronos de empleadas domésticas). El Consejo Directivo del IESS tomó la decisión para cumplir con la Ley Orgánica de Discapacidades, aprobada en septiembre del 2012 y que no se aplicaba por falta de reglamento. Esta Ley establece beneficios para las personas con capacidades especiales. Una de ellas es la pensión especial por vejez que debe cubrir el Seguro Social. Este es un derecho que permite a este segmento vulnerable de la población acceder a una jubilación cuando ha cumplido, sin límite de edad, 300 aportaciones (25 años).</a:t>
            </a:r>
            <a:br>
              <a:rPr kumimoji="0" lang="es-ES" sz="1800" b="0" i="0" u="none" strike="noStrike" cap="none" normalizeH="0" baseline="0" smtClean="0">
                <a:ln>
                  <a:noFill/>
                </a:ln>
                <a:solidFill>
                  <a:schemeClr val="tx1"/>
                </a:solidFill>
                <a:effectLst/>
                <a:latin typeface="Arial" charset="0"/>
              </a:rPr>
            </a:br>
            <a:r>
              <a:rPr kumimoji="0" lang="es-ES" sz="1800" b="0" i="0" u="none" strike="noStrike" cap="none" normalizeH="0" baseline="0" smtClean="0">
                <a:ln>
                  <a:noFill/>
                </a:ln>
                <a:solidFill>
                  <a:schemeClr val="tx1"/>
                </a:solidFill>
                <a:effectLst/>
                <a:latin typeface="Arial" charset="0"/>
              </a:rPr>
              <a:t/>
            </a:r>
            <a:br>
              <a:rPr kumimoji="0" lang="es-ES" sz="1800" b="0" i="0" u="none" strike="noStrike" cap="none" normalizeH="0" baseline="0" smtClean="0">
                <a:ln>
                  <a:noFill/>
                </a:ln>
                <a:solidFill>
                  <a:schemeClr val="tx1"/>
                </a:solidFill>
                <a:effectLst/>
                <a:latin typeface="Arial" charset="0"/>
              </a:rPr>
            </a:br>
            <a:r>
              <a:rPr kumimoji="0" lang="es-ES" sz="1700" b="0" i="0" u="none" strike="noStrike" cap="none" normalizeH="0" baseline="0" smtClean="0">
                <a:ln>
                  <a:noFill/>
                </a:ln>
                <a:solidFill>
                  <a:schemeClr val="tx1"/>
                </a:solidFill>
                <a:effectLst/>
                <a:latin typeface="Arial" charset="0"/>
              </a:rPr>
              <a:t>Este contenido ha sido publicado originalmente por </a:t>
            </a:r>
            <a:r>
              <a:rPr kumimoji="0" lang="es-ES" sz="1700" b="1" i="0" u="none" strike="noStrike" cap="none" normalizeH="0" baseline="0" smtClean="0">
                <a:ln>
                  <a:noFill/>
                </a:ln>
                <a:solidFill>
                  <a:schemeClr val="tx1"/>
                </a:solidFill>
                <a:effectLst/>
                <a:latin typeface="Arial" charset="0"/>
              </a:rPr>
              <a:t>Diario EL COMERCIO en la siguiente dirección: </a:t>
            </a:r>
            <a:r>
              <a:rPr kumimoji="0" lang="es-ES" sz="1700" b="1" i="0" u="none" strike="noStrike" cap="none" normalizeH="0" baseline="0" smtClean="0">
                <a:ln>
                  <a:noFill/>
                </a:ln>
                <a:solidFill>
                  <a:schemeClr val="tx1"/>
                </a:solidFill>
                <a:effectLst/>
                <a:latin typeface="Arial" charset="0"/>
                <a:hlinkClick r:id="rId2"/>
              </a:rPr>
              <a:t>http://www.elcomercio.com/actualidad/negocios/iess-aumenta-aporte-del-afiliado.html. Si está pensando en hacer uso del mismo, por favor, cite la fuente y haga un enlace hacia la nota original de donde usted ha tomado este contenido. ElComercio.com</a:t>
            </a:r>
            <a:endParaRPr kumimoji="0" lang="es-ES" sz="1800" b="0" i="0" u="none" strike="noStrike" cap="none" normalizeH="0" baseline="0" smtClean="0">
              <a:ln>
                <a:noFill/>
              </a:ln>
              <a:solidFill>
                <a:schemeClr val="tx1"/>
              </a:solidFill>
              <a:effectLst/>
              <a:latin typeface="Arial" charset="0"/>
            </a:endParaRPr>
          </a:p>
        </p:txBody>
      </p:sp>
      <p:sp>
        <p:nvSpPr>
          <p:cNvPr id="16" name="15 Rectángulo"/>
          <p:cNvSpPr/>
          <p:nvPr/>
        </p:nvSpPr>
        <p:spPr>
          <a:xfrm>
            <a:off x="500034" y="1443841"/>
            <a:ext cx="7929618" cy="2862322"/>
          </a:xfrm>
          <a:prstGeom prst="rect">
            <a:avLst/>
          </a:prstGeom>
        </p:spPr>
        <p:txBody>
          <a:bodyPr wrap="square">
            <a:spAutoFit/>
          </a:bodyPr>
          <a:lstStyle/>
          <a:p>
            <a:r>
              <a:rPr lang="es-ES" sz="2000" dirty="0" smtClean="0">
                <a:latin typeface="Arial" pitchFamily="34" charset="0"/>
                <a:cs typeface="Arial" pitchFamily="34" charset="0"/>
              </a:rPr>
              <a:t>Según el artículo 5, si el trabajador está contratado a tiempo indefinido, el trabajador paga un 0,6% de su Renta Imponible, y el empleador paga un 2,4%.</a:t>
            </a:r>
            <a:br>
              <a:rPr lang="es-ES" sz="2000" dirty="0" smtClean="0">
                <a:latin typeface="Arial" pitchFamily="34" charset="0"/>
                <a:cs typeface="Arial" pitchFamily="34" charset="0"/>
              </a:rPr>
            </a:br>
            <a:r>
              <a:rPr lang="es-ES" sz="2000" dirty="0" smtClean="0">
                <a:latin typeface="Arial" pitchFamily="34" charset="0"/>
                <a:cs typeface="Arial" pitchFamily="34" charset="0"/>
              </a:rPr>
              <a:t>Si el trabajador está contratado a plazo fijo, o por obra, trabajo o servicio determinado, entonces él no paga al Seguro de Cesantía, y el empleador cotiza el 3% de la Renta Imponible.</a:t>
            </a:r>
            <a:br>
              <a:rPr lang="es-ES" sz="2000" dirty="0" smtClean="0">
                <a:latin typeface="Arial" pitchFamily="34" charset="0"/>
                <a:cs typeface="Arial" pitchFamily="34" charset="0"/>
              </a:rPr>
            </a:br>
            <a:r>
              <a:rPr lang="es-ES" sz="2000" dirty="0" smtClean="0">
                <a:latin typeface="Arial" pitchFamily="34" charset="0"/>
                <a:cs typeface="Arial" pitchFamily="34" charset="0"/>
              </a:rPr>
              <a:t>Es decir, se paga un 3%, que en el caso de contratos indefinidos se reparten entre empleado (0,6%) y empresa (2,4%); y si el contrato no es indefinido, lo paga todo la </a:t>
            </a:r>
            <a:endParaRPr lang="es-ES" sz="2000" dirty="0">
              <a:latin typeface="Arial" pitchFamily="34" charset="0"/>
              <a:cs typeface="Arial" pitchFamily="34" charset="0"/>
            </a:endParaRPr>
          </a:p>
        </p:txBody>
      </p:sp>
      <p:pic>
        <p:nvPicPr>
          <p:cNvPr id="18447" name="Picture 15" descr="Reparto del Seguro de Cesantía"/>
          <p:cNvPicPr>
            <a:picLocks noChangeAspect="1" noChangeArrowheads="1"/>
          </p:cNvPicPr>
          <p:nvPr/>
        </p:nvPicPr>
        <p:blipFill>
          <a:blip r:embed="rId3"/>
          <a:srcRect/>
          <a:stretch>
            <a:fillRect/>
          </a:stretch>
        </p:blipFill>
        <p:spPr bwMode="auto">
          <a:xfrm>
            <a:off x="0" y="4286257"/>
            <a:ext cx="4286250" cy="2571744"/>
          </a:xfrm>
          <a:prstGeom prst="rect">
            <a:avLst/>
          </a:prstGeom>
          <a:noFill/>
        </p:spPr>
      </p:pic>
      <p:sp>
        <p:nvSpPr>
          <p:cNvPr id="18" name="17 Flecha izquierda"/>
          <p:cNvSpPr/>
          <p:nvPr/>
        </p:nvSpPr>
        <p:spPr>
          <a:xfrm>
            <a:off x="4857752" y="5357826"/>
            <a:ext cx="3000396" cy="12144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hlinkClick r:id="rId4" action="ppaction://hlinksldjump"/>
              </a:rPr>
              <a:t>REGRESAR</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1428736"/>
            <a:ext cx="8072494" cy="2308324"/>
          </a:xfrm>
          <a:prstGeom prst="rect">
            <a:avLst/>
          </a:prstGeom>
        </p:spPr>
        <p:txBody>
          <a:bodyPr wrap="square">
            <a:spAutoFit/>
          </a:bodyPr>
          <a:lstStyle/>
          <a:p>
            <a:r>
              <a:rPr lang="es-ES" sz="2000" dirty="0" smtClean="0">
                <a:latin typeface="Arial" pitchFamily="34" charset="0"/>
                <a:cs typeface="Arial" pitchFamily="34" charset="0"/>
              </a:rPr>
              <a:t>a plantilla permite ingresar la hora de entrada y la hora de salida y hacer el cálculo de las horas extras y su valor.</a:t>
            </a:r>
          </a:p>
          <a:p>
            <a:r>
              <a:rPr lang="es-ES" sz="2000" dirty="0" smtClean="0">
                <a:latin typeface="Arial" pitchFamily="34" charset="0"/>
                <a:cs typeface="Arial" pitchFamily="34" charset="0"/>
              </a:rPr>
              <a:t>Hay que ingresar el </a:t>
            </a:r>
            <a:r>
              <a:rPr lang="es-ES" sz="2000" dirty="0" smtClean="0">
                <a:latin typeface="Arial" pitchFamily="34" charset="0"/>
                <a:cs typeface="Arial" pitchFamily="34" charset="0"/>
                <a:hlinkClick r:id="rId2"/>
              </a:rPr>
              <a:t>salario</a:t>
            </a:r>
            <a:r>
              <a:rPr lang="es-ES" sz="2000" dirty="0" smtClean="0">
                <a:latin typeface="Arial" pitchFamily="34" charset="0"/>
                <a:cs typeface="Arial" pitchFamily="34" charset="0"/>
              </a:rPr>
              <a:t> devengado por el trabajador y la plantilla se encargará de lo demás.</a:t>
            </a:r>
          </a:p>
          <a:p>
            <a:r>
              <a:rPr lang="es-ES" sz="2000" dirty="0" smtClean="0">
                <a:latin typeface="Arial" pitchFamily="34" charset="0"/>
                <a:cs typeface="Arial" pitchFamily="34" charset="0"/>
              </a:rPr>
              <a:t>Esta plantilla luce excelente para tomarla como herramienta de estudio pues contiene una formulación excelente que permite tomarla de base par</a:t>
            </a:r>
            <a:r>
              <a:rPr lang="es-ES" sz="2400" dirty="0" smtClean="0">
                <a:latin typeface="Arial" pitchFamily="34" charset="0"/>
                <a:cs typeface="Arial" pitchFamily="34" charset="0"/>
              </a:rPr>
              <a:t>a hacer trabajos mucho más elaborados.</a:t>
            </a:r>
            <a:endParaRPr lang="es-ES" sz="2400" dirty="0">
              <a:latin typeface="Arial" pitchFamily="34" charset="0"/>
              <a:cs typeface="Arial" pitchFamily="34" charset="0"/>
            </a:endParaRPr>
          </a:p>
        </p:txBody>
      </p:sp>
      <p:graphicFrame>
        <p:nvGraphicFramePr>
          <p:cNvPr id="5" name="4 Tabla"/>
          <p:cNvGraphicFramePr>
            <a:graphicFrameLocks noGrp="1"/>
          </p:cNvGraphicFramePr>
          <p:nvPr/>
        </p:nvGraphicFramePr>
        <p:xfrm>
          <a:off x="214282" y="3786186"/>
          <a:ext cx="6429388" cy="3071814"/>
        </p:xfrm>
        <a:graphic>
          <a:graphicData uri="http://schemas.openxmlformats.org/drawingml/2006/table">
            <a:tbl>
              <a:tblPr/>
              <a:tblGrid>
                <a:gridCol w="890584"/>
                <a:gridCol w="960893"/>
                <a:gridCol w="1046826"/>
                <a:gridCol w="1046826"/>
                <a:gridCol w="1046826"/>
                <a:gridCol w="1437433"/>
              </a:tblGrid>
              <a:tr h="220243">
                <a:tc gridSpan="2">
                  <a:txBody>
                    <a:bodyPr/>
                    <a:lstStyle/>
                    <a:p>
                      <a:pPr algn="l" fontAlgn="b"/>
                      <a:r>
                        <a:rPr lang="es-ES" sz="1000" b="1" i="0" u="none" strike="noStrike" dirty="0">
                          <a:solidFill>
                            <a:srgbClr val="000000"/>
                          </a:solidFill>
                          <a:latin typeface="Arial"/>
                        </a:rPr>
                        <a:t>SALARIO BÁSICO</a:t>
                      </a:r>
                    </a:p>
                  </a:txBody>
                  <a:tcPr marL="9525" marR="9525" marT="9525" marB="0" anchor="b">
                    <a:lnL>
                      <a:noFill/>
                    </a:lnL>
                    <a:lnR w="19050" cap="flat" cmpd="sng" algn="ctr">
                      <a:solidFill>
                        <a:srgbClr val="000000"/>
                      </a:solidFill>
                      <a:prstDash val="solid"/>
                      <a:round/>
                      <a:headEnd type="none" w="med" len="med"/>
                      <a:tailEnd type="none" w="med" len="med"/>
                    </a:lnR>
                    <a:lnT>
                      <a:noFill/>
                    </a:lnT>
                    <a:lnB>
                      <a:noFill/>
                    </a:lnB>
                  </a:tcPr>
                </a:tc>
                <a:tc hMerge="1">
                  <a:txBody>
                    <a:bodyPr/>
                    <a:lstStyle/>
                    <a:p>
                      <a:endParaRPr lang="es-ES"/>
                    </a:p>
                  </a:txBody>
                  <a:tcPr/>
                </a:tc>
                <a:tc>
                  <a:txBody>
                    <a:bodyPr/>
                    <a:lstStyle/>
                    <a:p>
                      <a:pPr algn="r" fontAlgn="b"/>
                      <a:r>
                        <a:rPr lang="es-ES" sz="1000" b="1" i="0" u="none" strike="noStrike">
                          <a:solidFill>
                            <a:srgbClr val="000000"/>
                          </a:solidFill>
                          <a:latin typeface="Arial"/>
                        </a:rPr>
                        <a:t>$ 500.000</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s-ES" sz="1000" b="0" i="0" u="none" strike="noStrike">
                        <a:solidFill>
                          <a:srgbClr val="000000"/>
                        </a:solidFill>
                        <a:latin typeface="Arial"/>
                      </a:endParaRPr>
                    </a:p>
                  </a:txBody>
                  <a:tcPr marL="9525" marR="9525" marT="9525" marB="0" anchor="b">
                    <a:lnL w="190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208651">
                <a:tc gridSpan="2">
                  <a:txBody>
                    <a:bodyPr/>
                    <a:lstStyle/>
                    <a:p>
                      <a:pPr algn="l" fontAlgn="b"/>
                      <a:r>
                        <a:rPr lang="es-ES" sz="1000" b="0" i="0" u="none" strike="noStrike">
                          <a:solidFill>
                            <a:srgbClr val="000000"/>
                          </a:solidFill>
                          <a:latin typeface="Arial"/>
                        </a:rPr>
                        <a:t>AUX. TRANSPORTE</a:t>
                      </a:r>
                    </a:p>
                  </a:txBody>
                  <a:tcPr marL="9525" marR="9525" marT="9525" marB="0" anchor="b">
                    <a:lnL>
                      <a:noFill/>
                    </a:lnL>
                    <a:lnR>
                      <a:noFill/>
                    </a:lnR>
                    <a:lnT>
                      <a:noFill/>
                    </a:lnT>
                    <a:lnB>
                      <a:noFill/>
                    </a:lnB>
                  </a:tcPr>
                </a:tc>
                <a:tc hMerge="1">
                  <a:txBody>
                    <a:bodyPr/>
                    <a:lstStyle/>
                    <a:p>
                      <a:endParaRPr lang="es-ES"/>
                    </a:p>
                  </a:txBody>
                  <a:tcPr/>
                </a:tc>
                <a:tc>
                  <a:txBody>
                    <a:bodyPr/>
                    <a:lstStyle/>
                    <a:p>
                      <a:pPr algn="r" fontAlgn="b"/>
                      <a:r>
                        <a:rPr lang="es-ES" sz="1000" b="0" i="0" u="none" strike="noStrike">
                          <a:solidFill>
                            <a:srgbClr val="000000"/>
                          </a:solidFill>
                          <a:latin typeface="Arial"/>
                        </a:rPr>
                        <a:t>$ 67.800</a:t>
                      </a:r>
                    </a:p>
                  </a:txBody>
                  <a:tcPr marL="9525" marR="9525" marT="9525"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197060">
                <a:tc gridSpan="2">
                  <a:txBody>
                    <a:bodyPr/>
                    <a:lstStyle/>
                    <a:p>
                      <a:pPr algn="l" fontAlgn="b"/>
                      <a:r>
                        <a:rPr lang="es-ES" sz="1000" b="0" i="0" u="none" strike="noStrike">
                          <a:solidFill>
                            <a:srgbClr val="000000"/>
                          </a:solidFill>
                          <a:latin typeface="Arial"/>
                        </a:rPr>
                        <a:t>HORA BÁSICA</a:t>
                      </a:r>
                    </a:p>
                  </a:txBody>
                  <a:tcPr marL="9525" marR="9525" marT="9525" marB="0" anchor="b">
                    <a:lnL>
                      <a:noFill/>
                    </a:lnL>
                    <a:lnR>
                      <a:noFill/>
                    </a:lnR>
                    <a:lnT>
                      <a:noFill/>
                    </a:lnT>
                    <a:lnB>
                      <a:noFill/>
                    </a:lnB>
                  </a:tcPr>
                </a:tc>
                <a:tc hMerge="1">
                  <a:txBody>
                    <a:bodyPr/>
                    <a:lstStyle/>
                    <a:p>
                      <a:endParaRPr lang="es-ES"/>
                    </a:p>
                  </a:txBody>
                  <a:tcPr/>
                </a:tc>
                <a:tc>
                  <a:txBody>
                    <a:bodyPr/>
                    <a:lstStyle/>
                    <a:p>
                      <a:pPr algn="r" fontAlgn="b"/>
                      <a:r>
                        <a:rPr lang="es-ES" sz="1000" b="0" i="0" u="none" strike="noStrike">
                          <a:solidFill>
                            <a:srgbClr val="000000"/>
                          </a:solidFill>
                          <a:latin typeface="Arial"/>
                        </a:rPr>
                        <a:t>$ 2.083</a:t>
                      </a: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197060">
                <a:tc gridSpan="2">
                  <a:txBody>
                    <a:bodyPr/>
                    <a:lstStyle/>
                    <a:p>
                      <a:pPr algn="l" fontAlgn="b"/>
                      <a:r>
                        <a:rPr lang="es-ES" sz="1000" b="0" i="0" u="none" strike="noStrike">
                          <a:solidFill>
                            <a:srgbClr val="000000"/>
                          </a:solidFill>
                          <a:latin typeface="Arial"/>
                        </a:rPr>
                        <a:t>HEOD</a:t>
                      </a:r>
                    </a:p>
                  </a:txBody>
                  <a:tcPr marL="9525" marR="9525" marT="9525" marB="0" anchor="b">
                    <a:lnL>
                      <a:noFill/>
                    </a:lnL>
                    <a:lnR>
                      <a:noFill/>
                    </a:lnR>
                    <a:lnT>
                      <a:noFill/>
                    </a:lnT>
                    <a:lnB>
                      <a:noFill/>
                    </a:lnB>
                  </a:tcPr>
                </a:tc>
                <a:tc hMerge="1">
                  <a:txBody>
                    <a:bodyPr/>
                    <a:lstStyle/>
                    <a:p>
                      <a:endParaRPr lang="es-ES"/>
                    </a:p>
                  </a:txBody>
                  <a:tcPr/>
                </a:tc>
                <a:tc>
                  <a:txBody>
                    <a:bodyPr/>
                    <a:lstStyle/>
                    <a:p>
                      <a:pPr algn="r" fontAlgn="b"/>
                      <a:r>
                        <a:rPr lang="es-ES" sz="1000" b="0" i="0" u="none" strike="noStrike">
                          <a:solidFill>
                            <a:srgbClr val="000000"/>
                          </a:solidFill>
                          <a:latin typeface="Arial"/>
                        </a:rPr>
                        <a:t>$ 2.604,17</a:t>
                      </a: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197060">
                <a:tc gridSpan="2">
                  <a:txBody>
                    <a:bodyPr/>
                    <a:lstStyle/>
                    <a:p>
                      <a:pPr algn="l" fontAlgn="b"/>
                      <a:r>
                        <a:rPr lang="es-ES" sz="1000" b="0" i="0" u="none" strike="noStrike">
                          <a:solidFill>
                            <a:srgbClr val="000000"/>
                          </a:solidFill>
                          <a:latin typeface="Arial"/>
                        </a:rPr>
                        <a:t>HEON</a:t>
                      </a:r>
                    </a:p>
                  </a:txBody>
                  <a:tcPr marL="9525" marR="9525" marT="9525" marB="0" anchor="b">
                    <a:lnL>
                      <a:noFill/>
                    </a:lnL>
                    <a:lnR>
                      <a:noFill/>
                    </a:lnR>
                    <a:lnT>
                      <a:noFill/>
                    </a:lnT>
                    <a:lnB>
                      <a:noFill/>
                    </a:lnB>
                  </a:tcPr>
                </a:tc>
                <a:tc hMerge="1">
                  <a:txBody>
                    <a:bodyPr/>
                    <a:lstStyle/>
                    <a:p>
                      <a:endParaRPr lang="es-ES"/>
                    </a:p>
                  </a:txBody>
                  <a:tcPr/>
                </a:tc>
                <a:tc>
                  <a:txBody>
                    <a:bodyPr/>
                    <a:lstStyle/>
                    <a:p>
                      <a:pPr algn="r" fontAlgn="b"/>
                      <a:r>
                        <a:rPr lang="es-ES" sz="1000" b="0" i="0" u="none" strike="noStrike">
                          <a:solidFill>
                            <a:srgbClr val="000000"/>
                          </a:solidFill>
                          <a:latin typeface="Arial"/>
                        </a:rPr>
                        <a:t>$ 3.645,83</a:t>
                      </a: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197060">
                <a:tc gridSpan="2">
                  <a:txBody>
                    <a:bodyPr/>
                    <a:lstStyle/>
                    <a:p>
                      <a:pPr algn="l" fontAlgn="b"/>
                      <a:r>
                        <a:rPr lang="es-ES" sz="1000" b="0" i="0" u="none" strike="noStrike">
                          <a:solidFill>
                            <a:srgbClr val="000000"/>
                          </a:solidFill>
                          <a:latin typeface="Arial"/>
                        </a:rPr>
                        <a:t>HEFD</a:t>
                      </a:r>
                    </a:p>
                  </a:txBody>
                  <a:tcPr marL="9525" marR="9525" marT="9525" marB="0" anchor="b">
                    <a:lnL>
                      <a:noFill/>
                    </a:lnL>
                    <a:lnR>
                      <a:noFill/>
                    </a:lnR>
                    <a:lnT>
                      <a:noFill/>
                    </a:lnT>
                    <a:lnB>
                      <a:noFill/>
                    </a:lnB>
                  </a:tcPr>
                </a:tc>
                <a:tc hMerge="1">
                  <a:txBody>
                    <a:bodyPr/>
                    <a:lstStyle/>
                    <a:p>
                      <a:endParaRPr lang="es-ES"/>
                    </a:p>
                  </a:txBody>
                  <a:tcPr/>
                </a:tc>
                <a:tc>
                  <a:txBody>
                    <a:bodyPr/>
                    <a:lstStyle/>
                    <a:p>
                      <a:pPr algn="r" fontAlgn="b"/>
                      <a:r>
                        <a:rPr lang="es-ES" sz="1000" b="0" i="0" u="none" strike="noStrike">
                          <a:solidFill>
                            <a:srgbClr val="000000"/>
                          </a:solidFill>
                          <a:latin typeface="Arial"/>
                        </a:rPr>
                        <a:t>$ 4.166,67</a:t>
                      </a: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r"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dirty="0">
                        <a:solidFill>
                          <a:srgbClr val="000000"/>
                        </a:solidFill>
                        <a:latin typeface="Arial"/>
                      </a:endParaRPr>
                    </a:p>
                  </a:txBody>
                  <a:tcPr marL="9525" marR="9525" marT="9525" marB="0" anchor="b">
                    <a:lnL>
                      <a:noFill/>
                    </a:lnL>
                    <a:lnR>
                      <a:noFill/>
                    </a:lnR>
                    <a:lnT>
                      <a:noFill/>
                    </a:lnT>
                    <a:lnB>
                      <a:noFill/>
                    </a:lnB>
                  </a:tcPr>
                </a:tc>
              </a:tr>
              <a:tr h="197060">
                <a:tc gridSpan="2">
                  <a:txBody>
                    <a:bodyPr/>
                    <a:lstStyle/>
                    <a:p>
                      <a:pPr algn="l" fontAlgn="b"/>
                      <a:r>
                        <a:rPr lang="es-ES" sz="1000" b="0" i="0" u="none" strike="noStrike">
                          <a:solidFill>
                            <a:srgbClr val="000000"/>
                          </a:solidFill>
                          <a:latin typeface="Arial"/>
                        </a:rPr>
                        <a:t>HEFN</a:t>
                      </a:r>
                    </a:p>
                  </a:txBody>
                  <a:tcPr marL="9525" marR="9525" marT="9525" marB="0" anchor="b">
                    <a:lnL>
                      <a:noFill/>
                    </a:lnL>
                    <a:lnR>
                      <a:noFill/>
                    </a:lnR>
                    <a:lnT>
                      <a:noFill/>
                    </a:lnT>
                    <a:lnB>
                      <a:noFill/>
                    </a:lnB>
                  </a:tcPr>
                </a:tc>
                <a:tc hMerge="1">
                  <a:txBody>
                    <a:bodyPr/>
                    <a:lstStyle/>
                    <a:p>
                      <a:endParaRPr lang="es-ES"/>
                    </a:p>
                  </a:txBody>
                  <a:tcPr/>
                </a:tc>
                <a:tc>
                  <a:txBody>
                    <a:bodyPr/>
                    <a:lstStyle/>
                    <a:p>
                      <a:pPr algn="r" fontAlgn="b"/>
                      <a:r>
                        <a:rPr lang="es-ES" sz="1000" b="0" i="0" u="none" strike="noStrike">
                          <a:solidFill>
                            <a:srgbClr val="000000"/>
                          </a:solidFill>
                          <a:latin typeface="Arial"/>
                        </a:rPr>
                        <a:t>$ 5.208,33</a:t>
                      </a: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r"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278202">
                <a:tc>
                  <a:txBody>
                    <a:bodyPr/>
                    <a:lstStyle/>
                    <a:p>
                      <a:pPr algn="l" fontAlgn="ctr"/>
                      <a:endParaRPr lang="es-ES" sz="1400" b="0"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r"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a:noFill/>
                    </a:lnB>
                  </a:tcPr>
                </a:tc>
              </a:tr>
              <a:tr h="289793">
                <a:tc>
                  <a:txBody>
                    <a:bodyPr/>
                    <a:lstStyle/>
                    <a:p>
                      <a:pPr algn="l" fontAlgn="ctr"/>
                      <a:r>
                        <a:rPr lang="es-ES" sz="1400" b="1" i="0" u="none" strike="noStrike">
                          <a:solidFill>
                            <a:srgbClr val="000000"/>
                          </a:solidFill>
                          <a:latin typeface="Arial"/>
                        </a:rPr>
                        <a:t>MES:</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gridSpan="2">
                  <a:txBody>
                    <a:bodyPr/>
                    <a:lstStyle/>
                    <a:p>
                      <a:pPr algn="l" fontAlgn="b"/>
                      <a:r>
                        <a:rPr lang="es-ES" sz="1200" b="1" i="0" u="none" strike="noStrike">
                          <a:solidFill>
                            <a:srgbClr val="000000"/>
                          </a:solidFill>
                          <a:latin typeface="Arial"/>
                        </a:rPr>
                        <a:t>DICIEMBRE</a:t>
                      </a: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s-ES"/>
                    </a:p>
                  </a:txBody>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s-ES" sz="1000" b="0" i="0" u="none" strike="noStrike">
                        <a:solidFill>
                          <a:srgbClr val="000000"/>
                        </a:solidFill>
                        <a:latin typeface="Arial"/>
                      </a:endParaRP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r>
              <a:tr h="301385">
                <a:tc>
                  <a:txBody>
                    <a:bodyPr/>
                    <a:lstStyle/>
                    <a:p>
                      <a:pPr algn="ctr" fontAlgn="b"/>
                      <a:r>
                        <a:rPr lang="es-ES" sz="1400" b="1" i="0" u="none" strike="noStrike">
                          <a:solidFill>
                            <a:srgbClr val="000000"/>
                          </a:solidFill>
                          <a:latin typeface="Arial"/>
                        </a:rPr>
                        <a:t>FECHA</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s-ES" sz="1000" b="1" i="0" u="none" strike="noStrike">
                          <a:solidFill>
                            <a:srgbClr val="000000"/>
                          </a:solidFill>
                          <a:latin typeface="Arial"/>
                        </a:rPr>
                        <a:t>TIPO HE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ES" sz="1000" b="1" i="0" u="none" strike="noStrike">
                          <a:solidFill>
                            <a:srgbClr val="000000"/>
                          </a:solidFill>
                          <a:latin typeface="Arial"/>
                        </a:rPr>
                        <a:t>ENTRA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ES" sz="1000" b="1" i="0" u="none" strike="noStrike">
                          <a:solidFill>
                            <a:srgbClr val="000000"/>
                          </a:solidFill>
                          <a:latin typeface="Arial"/>
                        </a:rPr>
                        <a:t>SALE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ES" sz="1000" b="1" i="0" u="none" strike="noStrike">
                          <a:solidFill>
                            <a:srgbClr val="000000"/>
                          </a:solidFill>
                          <a:latin typeface="Arial"/>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s-ES" sz="1000" b="1" i="0" u="none" strike="noStrike">
                          <a:solidFill>
                            <a:srgbClr val="000000"/>
                          </a:solidFill>
                          <a:latin typeface="Arial"/>
                        </a:rPr>
                        <a:t>DEVENGADO</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97060">
                <a:tc rowSpan="2">
                  <a:txBody>
                    <a:bodyPr/>
                    <a:lstStyle/>
                    <a:p>
                      <a:pPr algn="ctr" fontAlgn="ctr"/>
                      <a:r>
                        <a:rPr lang="es-ES" sz="1400" b="1" i="0" u="none" strike="noStrike">
                          <a:solidFill>
                            <a:srgbClr val="000000"/>
                          </a:solidFill>
                          <a:latin typeface="Arial"/>
                        </a:rPr>
                        <a:t>1</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ES" sz="1000" b="0" i="0" u="none" strike="noStrike">
                          <a:solidFill>
                            <a:srgbClr val="000000"/>
                          </a:solidFill>
                          <a:latin typeface="Arial"/>
                        </a:rPr>
                        <a:t>HEOD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06:00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11:00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$ 13.020,83</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060">
                <a:tc vMerge="1">
                  <a:txBody>
                    <a:bodyPr/>
                    <a:lstStyle/>
                    <a:p>
                      <a:endParaRPr lang="es-ES"/>
                    </a:p>
                  </a:txBody>
                  <a:tcPr/>
                </a:tc>
                <a:tc>
                  <a:txBody>
                    <a:bodyPr/>
                    <a:lstStyle/>
                    <a:p>
                      <a:pPr algn="ctr" fontAlgn="b"/>
                      <a:r>
                        <a:rPr lang="es-ES" sz="1000" b="0" i="0" u="none" strike="noStrike">
                          <a:solidFill>
                            <a:srgbClr val="000000"/>
                          </a:solidFill>
                          <a:latin typeface="Arial"/>
                        </a:rPr>
                        <a:t>HEON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01:00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06:00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$ 18.229,17</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060">
                <a:tc rowSpan="2">
                  <a:txBody>
                    <a:bodyPr/>
                    <a:lstStyle/>
                    <a:p>
                      <a:pPr algn="ctr" fontAlgn="ctr"/>
                      <a:r>
                        <a:rPr lang="es-ES" sz="1400" b="1" i="0" u="none" strike="noStrike">
                          <a:solidFill>
                            <a:srgbClr val="000000"/>
                          </a:solidFill>
                          <a:latin typeface="Arial"/>
                        </a:rPr>
                        <a:t>2</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s-ES" sz="1000" b="0" i="0" u="none" strike="noStrike">
                          <a:solidFill>
                            <a:srgbClr val="000000"/>
                          </a:solidFill>
                          <a:latin typeface="Arial"/>
                        </a:rPr>
                        <a:t>HEFD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06:00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11:00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$ 20.833,33</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7060">
                <a:tc vMerge="1">
                  <a:txBody>
                    <a:bodyPr/>
                    <a:lstStyle/>
                    <a:p>
                      <a:endParaRPr lang="es-ES"/>
                    </a:p>
                  </a:txBody>
                  <a:tcPr/>
                </a:tc>
                <a:tc>
                  <a:txBody>
                    <a:bodyPr/>
                    <a:lstStyle/>
                    <a:p>
                      <a:pPr algn="ctr" fontAlgn="b"/>
                      <a:r>
                        <a:rPr lang="es-ES" sz="1000" b="0" i="0" u="none" strike="noStrike">
                          <a:solidFill>
                            <a:srgbClr val="000000"/>
                          </a:solidFill>
                          <a:latin typeface="Arial"/>
                        </a:rPr>
                        <a:t>HEFN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01:00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06:00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a:solidFill>
                            <a:srgbClr val="000000"/>
                          </a:solidFill>
                          <a:latin typeface="Arial"/>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S" sz="1000" b="0" i="0" u="none" strike="noStrike" dirty="0">
                          <a:solidFill>
                            <a:srgbClr val="000000"/>
                          </a:solidFill>
                          <a:latin typeface="Arial"/>
                        </a:rPr>
                        <a:t>$ 26.041,67</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6 CuadroTexto"/>
          <p:cNvSpPr txBox="1"/>
          <p:nvPr/>
        </p:nvSpPr>
        <p:spPr>
          <a:xfrm>
            <a:off x="0" y="428604"/>
            <a:ext cx="8643966" cy="954107"/>
          </a:xfrm>
          <a:prstGeom prst="rect">
            <a:avLst/>
          </a:prstGeom>
          <a:noFill/>
        </p:spPr>
        <p:txBody>
          <a:bodyPr wrap="square" rtlCol="0">
            <a:spAutoFit/>
          </a:bodyPr>
          <a:lstStyle/>
          <a:p>
            <a:r>
              <a:rPr lang="es-CO" sz="2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55000" endA="50" endPos="85000" dir="5400000" sy="-100000" algn="bl" rotWithShape="0"/>
                </a:effectLst>
                <a:latin typeface="Arial" pitchFamily="34" charset="0"/>
                <a:cs typeface="Arial" pitchFamily="34" charset="0"/>
              </a:rPr>
              <a:t>COMO SE CALCULAN LAS HORAS EXTRAS EN EXCEL…</a:t>
            </a:r>
            <a:endParaRPr lang="es-ES" sz="2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reflection blurRad="6350" stA="55000" endA="50" endPos="85000" dir="5400000" sy="-100000" algn="bl" rotWithShape="0"/>
              </a:effectLst>
              <a:latin typeface="Arial" pitchFamily="34" charset="0"/>
              <a:cs typeface="Arial" pitchFamily="34" charset="0"/>
            </a:endParaRPr>
          </a:p>
        </p:txBody>
      </p:sp>
      <p:sp>
        <p:nvSpPr>
          <p:cNvPr id="8" name="7 Flecha izquierda"/>
          <p:cNvSpPr/>
          <p:nvPr/>
        </p:nvSpPr>
        <p:spPr>
          <a:xfrm>
            <a:off x="5500694" y="4357694"/>
            <a:ext cx="2857520" cy="107157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hlinkClick r:id="rId3" action="ppaction://hlinksldjump"/>
              </a:rPr>
              <a:t>REGRESAR</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Flecha izquierda"/>
          <p:cNvSpPr/>
          <p:nvPr/>
        </p:nvSpPr>
        <p:spPr>
          <a:xfrm>
            <a:off x="5000628" y="5714992"/>
            <a:ext cx="3071834" cy="11430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hlinkClick r:id="rId3" action="ppaction://hlinksldjump"/>
              </a:rPr>
              <a:t>REGRESAR</a:t>
            </a:r>
            <a:endParaRPr lang="es-ES" dirty="0"/>
          </a:p>
        </p:txBody>
      </p:sp>
      <p:pic>
        <p:nvPicPr>
          <p:cNvPr id="5" name="Como liquidar nomina en excel.mp3">
            <a:hlinkClick r:id="" action="ppaction://media"/>
          </p:cNvPr>
          <p:cNvPicPr>
            <a:picLocks noRot="1" noChangeAspect="1"/>
          </p:cNvPicPr>
          <p:nvPr>
            <a:audioFile r:link="rId1"/>
          </p:nvPr>
        </p:nvPicPr>
        <p:blipFill>
          <a:blip r:embed="rId4"/>
          <a:stretch>
            <a:fillRect/>
          </a:stretch>
        </p:blipFill>
        <p:spPr>
          <a:xfrm>
            <a:off x="357158" y="65532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49336"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255</TotalTime>
  <Words>3095</Words>
  <Application>Microsoft Office PowerPoint</Application>
  <PresentationFormat>Presentación en pantalla (4:3)</PresentationFormat>
  <Paragraphs>81</Paragraphs>
  <Slides>6</Slides>
  <Notes>0</Notes>
  <HiddenSlides>0</HiddenSlides>
  <MMClips>1</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Mirador</vt:lpstr>
      <vt:lpstr>Diapositiva 1</vt:lpstr>
      <vt:lpstr>Diapositiva 2</vt:lpstr>
      <vt:lpstr>Diapositiva 3</vt:lpstr>
      <vt:lpstr>Diapositiva 4</vt:lpstr>
      <vt:lpstr>Diapositiva 5</vt:lpstr>
      <vt:lpstr>Diapositiva 6</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carolina</dc:creator>
  <cp:lastModifiedBy>carolina</cp:lastModifiedBy>
  <cp:revision>25</cp:revision>
  <dcterms:created xsi:type="dcterms:W3CDTF">2002-01-02T11:37:02Z</dcterms:created>
  <dcterms:modified xsi:type="dcterms:W3CDTF">2002-01-04T08:37:41Z</dcterms:modified>
</cp:coreProperties>
</file>